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e328bd7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e328bd7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7e328bd7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7e328bd7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7e328bd7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7e328bd7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7e328bd7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7e328bd7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7e328bd7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7e328bd7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320e0af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320e0af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7e328bd7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7e328bd7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7e328bd7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7e328bd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7e328bd7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7e328bd7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7e328bd7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7e328bd7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7e328bd7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7e328bd7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E599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509425" y="1543050"/>
            <a:ext cx="4145100" cy="19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it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L’ACCOGLIENZA DEI NUOVI BIMBI NELLE NOSTRE SCUOLE DELL’INFANZIA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rot="178">
            <a:off x="1702036" y="519692"/>
            <a:ext cx="5798700" cy="36909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1868150" y="764250"/>
            <a:ext cx="5495400" cy="28938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tutti i bambini entreranno alla scuola dell’infanzia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primo giorno di apertura, ma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verranno </a:t>
            </a:r>
            <a:r>
              <a:rPr lang="it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scaglionati in due gruppi 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distanza di una settimana</a:t>
            </a: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potrà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anche essere richiesto un ingresso con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orario scaglionato anche al mattino,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modo  da far trovare una situazione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 caotica possibile e che le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insegnanti possano dedicare del tempo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un’accoglienza individualizzata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ciascun bambino.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400" y="1070200"/>
            <a:ext cx="2095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 rot="178">
            <a:off x="1702036" y="519692"/>
            <a:ext cx="5798700" cy="36909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1868150" y="752125"/>
            <a:ext cx="5434800" cy="3015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Esempio di scaglionamento</a:t>
            </a: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(le date sono di fantasia):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b="1"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gruppo 1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entrata lunedì 15 settembre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uscita alle 12,30 per due settimane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 lunedì 29 settembre potrà restare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il pomeriggio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gruppo 2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entrata lunedì 22 settembre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uscita alle 12,30 per due settimane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 lunedì 5 ottobre potrà restare il pomeriggio</a:t>
            </a:r>
            <a:endParaRPr sz="1200"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950" y="1271475"/>
            <a:ext cx="1338000" cy="20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 rot="178">
            <a:off x="1702036" y="519692"/>
            <a:ext cx="5798700" cy="36909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1853675" y="715725"/>
            <a:ext cx="5495400" cy="241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Durante l’assemblea dei genitori che si svolge entro le prime due settimane di settembre, mentre la scuola è ancora chiusa, le insegnanti di sezione comunicheranno gli scaglioni di entrata a seconda del calendario scolastico, i materiali da portare (sacco col cambio, ecc..) e ogni altra informazione si renderà necessaria prima dell’inizio dell’anno scolastico.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125" y="2574325"/>
            <a:ext cx="30480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 rot="178">
            <a:off x="1702025" y="519700"/>
            <a:ext cx="5798700" cy="40464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1868150" y="846050"/>
            <a:ext cx="5495400" cy="2130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Anche per quel che riguarda l’utilizzo o meno di ciucci o pannolini si rimanda alle riunioni di sezione.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linea di massima, essendo la scuola dell’infanzia un luogo dove si promuove l’autonomia, si invitano i genitori a favorire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durante l’estate  la crescita del bambino cercando di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eliminare ciuccio e pannolino.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800" y="2882350"/>
            <a:ext cx="33667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653650" y="128600"/>
            <a:ext cx="7768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VI ASPETTIAMO A SETTEMBRE</a:t>
            </a:r>
            <a:endParaRPr sz="6000"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5250"/>
            <a:ext cx="8773725" cy="29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 rot="-225230">
            <a:off x="2509414" y="1327613"/>
            <a:ext cx="3340467" cy="1279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0275" y="1310125"/>
            <a:ext cx="3991075" cy="2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23128" r="23133" t="0"/>
          <a:stretch/>
        </p:blipFill>
        <p:spPr>
          <a:xfrm rot="-239460">
            <a:off x="3382113" y="765805"/>
            <a:ext cx="2359362" cy="3292884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 rot="-784467">
            <a:off x="2474131" y="1079702"/>
            <a:ext cx="4195972" cy="2963157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4901">
            <a:off x="2847780" y="1229631"/>
            <a:ext cx="3355171" cy="25163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 rot="-782414">
            <a:off x="3921594" y="3588527"/>
            <a:ext cx="2457063" cy="400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SUCCURSALE CALZA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225" y="231957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 rot="-9787569">
            <a:off x="2474128" y="1079657"/>
            <a:ext cx="4196161" cy="2963461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9942">
            <a:off x="2969352" y="1401858"/>
            <a:ext cx="3270021" cy="2264833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</p:pic>
      <p:sp>
        <p:nvSpPr>
          <p:cNvPr id="95" name="Google Shape;95;p17"/>
          <p:cNvSpPr txBox="1"/>
          <p:nvPr/>
        </p:nvSpPr>
        <p:spPr>
          <a:xfrm rot="944205">
            <a:off x="3152698" y="3551092"/>
            <a:ext cx="1618256" cy="4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FANTELLI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246">
            <a:off x="2474169" y="1079663"/>
            <a:ext cx="4195800" cy="29634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550" y="2105200"/>
            <a:ext cx="2867025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2959950" y="1346525"/>
            <a:ext cx="325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L’INSERIMENTO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 rot="4613443">
            <a:off x="2273545" y="-1016844"/>
            <a:ext cx="4807606" cy="7209610"/>
            <a:chOff x="2217904" y="-1140530"/>
            <a:chExt cx="4807800" cy="7209900"/>
          </a:xfrm>
        </p:grpSpPr>
        <p:sp>
          <p:nvSpPr>
            <p:cNvPr id="113" name="Google Shape;113;p19"/>
            <p:cNvSpPr/>
            <p:nvPr/>
          </p:nvSpPr>
          <p:spPr>
            <a:xfrm rot="-4613554">
              <a:off x="1315924" y="765963"/>
              <a:ext cx="6611759" cy="3396914"/>
            </a:xfrm>
            <a:prstGeom prst="roundRect">
              <a:avLst>
                <a:gd fmla="val 0" name="adj"/>
              </a:avLst>
            </a:prstGeom>
            <a:solidFill>
              <a:srgbClr val="F4CCCC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just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L’inserimento rappresenta una situazione relazionale intensa e fortemente emotiva ed un processo che consente il passaggio da relazioni genitori- figlio ad uno spazio comunicativo più allargato.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Come reagisce un bambino all’ingresso alla scuola dell’infanzia nessuno lo sa a priori, ognuno ha i propri tempi e le proprie reazioni.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Il nuovo contesto è comunque molto diverso dall’ambiente familiare e dall’asilo nido, ad esempio il rapporto numerico adulto-bambino (1 a 26) implica la necessità di una maggiore autonomia da parte del bambino; ci si trova davanti a nuovi spazi, nuovi compagni, nuovi adulti a cui rivolgersi; nuove regole e nuove routine hanno bisogno di tempo per essere interiorizzate e accettate.</a:t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9"/>
            <p:cNvSpPr txBox="1"/>
            <p:nvPr/>
          </p:nvSpPr>
          <p:spPr>
            <a:xfrm>
              <a:off x="3162600" y="4070293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 rot="178">
            <a:off x="1702025" y="667200"/>
            <a:ext cx="5798700" cy="3845400"/>
          </a:xfrm>
          <a:prstGeom prst="roundRect">
            <a:avLst>
              <a:gd fmla="val 0" name="adj"/>
            </a:avLst>
          </a:prstGeom>
          <a:solidFill>
            <a:srgbClr val="F4CCCC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">
            <a:off x="3596975" y="3309373"/>
            <a:ext cx="2247925" cy="108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1928825" y="878675"/>
            <a:ext cx="53577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Proprio per consentire al bambino di prendere contatto con il nuovo ambiente e i nuovi adulti che si occuperanno di lui in modo graduale, </a:t>
            </a:r>
            <a:r>
              <a:rPr lang="it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l’inserimento si svolge nell’arco di due settimane in cui resterà a scuola solo il mattino e uscirà dopo il pranzo alle 12,30.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Passato tale periodo potrà restare fino all’uscita pomeridiana (situazioni di inserimenti molto difficili in cui è necessario un tempo maggiore di inserimento, verranno trattati direttamente coi genitori dalle insegnanti di sezione).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253725" y="975125"/>
            <a:ext cx="6708000" cy="3355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Lasciare il bambino affrontare le esperienze della scuola con serenità, facendogli vivere le ore o il tempo che sosta a scuola lentamente, senza forzarlo troppo, lo aiuterà ad accettare ed a condividere con i compagni l’ambiente nuovo con maggior entusiasmo.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 crediamo che un inserimento adeguato, cioè lasciando maturare il bambino nei suoi tempi, può sembrare un sacrificio per i genitori, ma  è una grande risorsa e conquista in quanto il bambino interiorizzerà gradualmente la gioia di restare a scuola la giornata intera.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Questo momento se svolto con cura dalla famiglia e dalle insegnanti, oltre ad essere un tassello forte, rappresenterà nei mesi ed anni a venire una conquista dell’autonomia e autostima da parte del bambino.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